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414" r:id="rId3"/>
    <p:sldId id="420" r:id="rId5"/>
    <p:sldId id="459" r:id="rId6"/>
    <p:sldId id="439" r:id="rId7"/>
    <p:sldId id="473" r:id="rId8"/>
    <p:sldId id="440" r:id="rId9"/>
    <p:sldId id="442" r:id="rId10"/>
    <p:sldId id="449" r:id="rId11"/>
    <p:sldId id="448" r:id="rId12"/>
    <p:sldId id="450" r:id="rId13"/>
    <p:sldId id="443" r:id="rId14"/>
    <p:sldId id="444" r:id="rId15"/>
    <p:sldId id="445" r:id="rId16"/>
    <p:sldId id="446" r:id="rId17"/>
    <p:sldId id="447" r:id="rId18"/>
    <p:sldId id="458" r:id="rId19"/>
    <p:sldId id="485" r:id="rId20"/>
    <p:sldId id="489" r:id="rId21"/>
    <p:sldId id="490" r:id="rId22"/>
    <p:sldId id="491" r:id="rId23"/>
    <p:sldId id="492" r:id="rId24"/>
    <p:sldId id="493" r:id="rId25"/>
    <p:sldId id="494" r:id="rId26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0" userDrawn="1">
          <p15:clr>
            <a:srgbClr val="A4A3A4"/>
          </p15:clr>
        </p15:guide>
        <p15:guide id="2" pos="28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C2E"/>
    <a:srgbClr val="131426"/>
    <a:srgbClr val="CB3517"/>
    <a:srgbClr val="323A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86" autoAdjust="0"/>
    <p:restoredTop sz="97914" autoAdjust="0"/>
  </p:normalViewPr>
  <p:slideViewPr>
    <p:cSldViewPr showGuides="1">
      <p:cViewPr>
        <p:scale>
          <a:sx n="125" d="100"/>
          <a:sy n="125" d="100"/>
        </p:scale>
        <p:origin x="906" y="570"/>
      </p:cViewPr>
      <p:guideLst>
        <p:guide orient="horz" pos="1670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07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286FA-1D4E-41F4-820F-9675833312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zkTree:具有ZKP的零知识递归树</a:t>
            </a:r>
            <a:r>
              <a:rPr lang="zh-CN" altLang="en-US"/>
              <a:t>成员资格证明</a:t>
            </a:r>
            <a:endParaRPr lang="zh-CN" altLang="en-US"/>
          </a:p>
          <a:p>
            <a:r>
              <a:rPr lang="zh-CN" altLang="en-US"/>
              <a:t>三大密码学顶会的</a:t>
            </a:r>
            <a:r>
              <a:rPr lang="zh-CN" altLang="en-US"/>
              <a:t>美密会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了验证用户证明是否包含在根证明中，只需验证其输入哈希和电路哈希的Merkle路径。例如，如图2所示，为了确认用户证明4被包括在根证明节点3中，必须提供电路散列c4、c7、c9和输入散列h4、h3、h5。CL和CN分别表示叶电路和节点电路的电路散列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以太坊虚拟机（EVM）中，验证Plonky2证明的成本很高。Plonky2验证器中特别昂贵的两个步骤是PLONK自定义门约束的评估和FRI协议的验证。这两个步骤都需要进行大量的计算，例如在Goldilocks字段[34]上的算术运算和哈希操作。即使将哈希函数替换为适用于EVM的哈希函数（如keccak256），其每个操作的特殊EVM操作码的成本为36 gas，总的燃气成本仍然不可行。例如，在EVM中使用keccak256哈希验证50KB的Plonky2证明将产生约1800万 gas的成本[12]。</a:t>
            </a:r>
            <a:endParaRPr lang="zh-CN" altLang="en-US"/>
          </a:p>
          <a:p>
            <a:r>
              <a:rPr lang="zh-CN" altLang="en-US"/>
              <a:t>为了减少这个成本，我们建议一种将zkTree根Plonky2证明递归地转化为Groth16证明的方法，在EVM中只需要230,000 gas，并利用EVM中的预编译合约进行配对检查[6]。</a:t>
            </a:r>
            <a:endParaRPr lang="zh-CN" altLang="en-US"/>
          </a:p>
          <a:p>
            <a:r>
              <a:rPr lang="zh-CN" altLang="en-US"/>
              <a:t>对于递归证明一个零知识证明，复杂性是证明者和验证者复杂性的总和。在基于FRI的协议（如Plonky2）中，哈希运算是证明者和验证者的主要瓶颈[17]。Plonky2采用基于Goldilocks的Poseidon哈希[26]，其中大约75%的递归电路用于用于验证Merkle证明的哈希运算[34]。</a:t>
            </a:r>
            <a:endParaRPr lang="zh-CN" altLang="en-US"/>
          </a:p>
          <a:p>
            <a:r>
              <a:rPr lang="zh-CN" altLang="en-US"/>
              <a:t>Groth16、PLONK或其他基于KZG的zk-SNARK方案[29]需要一个配对友好的素数域。由于Goldilocks字段不是配对友好的，因此需要在不同的域（如bn128或bls12-381）中实现基于Goldilocks的电路。非本地域操作需要昂贵的范围检查，并可能占到递归电路的很大一部分。为了优化Groth16电路并减少整体证明时间，我们在Plonky2证明中引入一个中间的Plonky2证明，利用基于配对友好域内的Poseidon哈希函数。通过在FRI协议验证中执行哈希运算时消除许多非本地范围检查，优化了Groth16电路的大小。例如，在图3中显示的ETH zkTree验证器中，使用基于bn128域的Poseidon哈希函数的中间Plonky2证明充当中间递归证明。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https://blog.csdn.net/jambeau/article/details/121175433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一种零知识证明的方法需要具备如下三个性质：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完备性（Completeness）：若一个证明方确实掌握了某论断的答案，则他肯定能找到方法向验证方证明他手中掌握的数据的正确性，即真的假不了。</a:t>
            </a:r>
            <a:endParaRPr lang="zh-CN" altLang="en-US"/>
          </a:p>
          <a:p>
            <a:r>
              <a:rPr lang="zh-CN" altLang="en-US"/>
              <a:t>可靠性（Soundness）：若一证明方根本不掌握某论断的答案，则他无法（或只能以极低概率）说服验证方他手中所谓答案的准确性，即假的真不了。</a:t>
            </a:r>
            <a:endParaRPr lang="zh-CN" altLang="en-US"/>
          </a:p>
          <a:p>
            <a:r>
              <a:rPr lang="zh-CN" altLang="en-US"/>
              <a:t>零知识性（Zero-knowledgeness）：验证方除了知道证明的结果外，对其他信息一无所知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零知识证明包括</a:t>
            </a:r>
            <a:r>
              <a:rPr lang="en-US" altLang="zh-CN"/>
              <a:t>....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高效zk证明生成的最新进展之一是递归证明。递归zk证明是在其循环中验证一些zk证明的证明。证明者证明了他们验证了一些内部证明P（x1，π1，x2，π2，.）→ π。当验证者验证外部证明π时，内部证明π1，π2，.也得到了验证。V（x，π）→真π π1，π2，.都是真的递归证明提供了支持并行证明生成的显著优势。这使得整个证明工作可以分布在多台计算机上，而不是依赖于单个设备。这种方法导致相当大的性能改进，用于证明多个电路或单个电路可以被分成小部分。由于证明器执行的工作与电路大小成比例，因此将大电路分解为较小的组件将产生性能增益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VDl</a:t>
            </a:r>
            <a:r>
              <a:rPr lang="zh-CN" altLang="en-US"/>
              <a:t>与</a:t>
            </a:r>
            <a:r>
              <a:rPr lang="en-US" altLang="zh-CN"/>
              <a:t>VDn</a:t>
            </a:r>
            <a:r>
              <a:rPr lang="zh-CN" altLang="en-US"/>
              <a:t>分别为叶子电路的验证</a:t>
            </a:r>
            <a:r>
              <a:rPr lang="zh-CN" altLang="en-US"/>
              <a:t>者数据与根电路的验证器</a:t>
            </a:r>
            <a:r>
              <a:rPr lang="zh-CN" altLang="en-US"/>
              <a:t>数据</a:t>
            </a:r>
            <a:endParaRPr lang="zh-CN" altLang="en-US"/>
          </a:p>
          <a:p>
            <a:r>
              <a:rPr lang="en-US" altLang="zh-CN"/>
              <a:t>|| </a:t>
            </a:r>
            <a:r>
              <a:rPr lang="zh-CN" altLang="en-US"/>
              <a:t>短路</a:t>
            </a:r>
            <a:r>
              <a:rPr lang="zh-CN" altLang="en-US"/>
              <a:t>或</a:t>
            </a:r>
            <a:endParaRPr lang="zh-CN" altLang="en-US"/>
          </a:p>
          <a:p>
            <a:r>
              <a:rPr lang="zh-CN" altLang="en-US"/>
              <a:t>平衡</a:t>
            </a:r>
            <a:r>
              <a:rPr lang="zh-CN" altLang="en-US"/>
              <a:t>二叉树</a:t>
            </a:r>
            <a:endParaRPr lang="zh-CN" altLang="en-US"/>
          </a:p>
          <a:p>
            <a:r>
              <a:rPr lang="en-US" altLang="zh-CN"/>
              <a:t>h</a:t>
            </a:r>
            <a:r>
              <a:rPr lang="zh-CN" altLang="en-US"/>
              <a:t>与</a:t>
            </a:r>
            <a:r>
              <a:rPr lang="en-US" altLang="zh-CN"/>
              <a:t>c</a:t>
            </a:r>
            <a:r>
              <a:rPr lang="zh-CN" altLang="en-US">
                <a:sym typeface="+mn-ea"/>
              </a:rPr>
              <a:t>用于验证zkTree的完整性。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不一定</a:t>
            </a:r>
            <a:r>
              <a:rPr lang="zh-CN" altLang="en-US"/>
              <a:t>是平衡</a:t>
            </a:r>
            <a:r>
              <a:rPr lang="zh-CN" altLang="en-US"/>
              <a:t>二叉树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h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用于验证zkTree的完整性。</a:t>
            </a:r>
            <a:endParaRPr lang="en-US" altLang="zh-CN"/>
          </a:p>
          <a:p>
            <a:r>
              <a:rPr lang="en-US" altLang="zh-CN"/>
              <a:t>CL和Cn表示</a:t>
            </a:r>
            <a:r>
              <a:rPr lang="zh-CN" altLang="en-US"/>
              <a:t>用于计算</a:t>
            </a:r>
            <a:r>
              <a:rPr lang="en-US" altLang="zh-CN"/>
              <a:t>叶电路和节点电路的电路hash</a:t>
            </a:r>
            <a:r>
              <a:rPr lang="zh-CN" altLang="en-US"/>
              <a:t>的公共</a:t>
            </a:r>
            <a:r>
              <a:rPr lang="zh-CN" altLang="en-US"/>
              <a:t>参数，它们用于验证zkTree构建器电路的安全性。</a:t>
            </a:r>
            <a:endParaRPr lang="zh-CN" altLang="en-US"/>
          </a:p>
          <a:p>
            <a:r>
              <a:rPr lang="en-US" altLang="zh-CN"/>
              <a:t>Ci</a:t>
            </a:r>
            <a:r>
              <a:rPr lang="zh-CN" altLang="en-US"/>
              <a:t>为</a:t>
            </a:r>
            <a:r>
              <a:rPr lang="en-US" altLang="zh-CN"/>
              <a:t>zk-snark</a:t>
            </a:r>
            <a:r>
              <a:rPr lang="zh-CN" altLang="en-US"/>
              <a:t>中的电路</a:t>
            </a:r>
            <a:r>
              <a:rPr lang="en-US" altLang="zh-CN"/>
              <a:t>hash</a:t>
            </a:r>
            <a:r>
              <a:rPr lang="zh-CN" altLang="en-US"/>
              <a:t>。</a:t>
            </a:r>
            <a:r>
              <a:rPr lang="zh-CN" altLang="en-US">
                <a:sym typeface="+mn-ea"/>
              </a:rPr>
              <a:t>ci = H（VDl|| VDi），VDl是叶电路</a:t>
            </a:r>
            <a:r>
              <a:rPr lang="zh-CN" altLang="en-US">
                <a:sym typeface="+mn-ea"/>
              </a:rPr>
              <a:t>的验证器数据的</a:t>
            </a:r>
            <a:r>
              <a:rPr lang="en-US" altLang="zh-CN">
                <a:sym typeface="+mn-ea"/>
              </a:rPr>
              <a:t>hash</a:t>
            </a:r>
            <a:r>
              <a:rPr lang="zh-CN" altLang="en-US">
                <a:sym typeface="+mn-ea"/>
              </a:rPr>
              <a:t>，作为公共参数，它们用于验证zkTree构建器电路的安全性。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验证用户证明是否包含在根证明中，只需验证其输入哈希和电路哈希的Merkle路径。例如，如图2所示，为了确认用户证明4被包括在根证明节点3中，必须提供电路哈希c4、c7、c9和输入哈希h4、h3、h5。CL和CN分别表示叶电路和节点电路的电路哈希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79876-21DC-41E8-8E63-89BCD04AD8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AD608D6B-5688-4B1B-816B-C8E80BFF8CD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BF16079A-01F7-403F-A5A4-2406BB22D54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00E9E1B8-D0C0-42DE-B82B-0D9273CB657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2A0CE1AF-DAB2-4ADF-93FA-D25DD27C073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4C4AE661-801A-4BC7-BD13-B4514D0BF7C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AE90F0C4-B81E-437B-B9F6-D83FD98A62B2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7C37047B-9E9A-4966-BBED-C933A05174B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C156E77B-BCC5-45BE-9B5E-2D38C7AFB5B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578B9A80-8B57-403E-9ABD-5EF56E9E49B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08F5F676-15A5-402A-A89B-21515CD99382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136" y="4803335"/>
            <a:ext cx="2133600" cy="273844"/>
          </a:xfrm>
          <a:prstGeom prst="rect">
            <a:avLst/>
          </a:prstGeom>
        </p:spPr>
        <p:txBody>
          <a:bodyPr/>
          <a:lstStyle/>
          <a:p>
            <a:fld id="{6E23C7EA-4A56-4142-8A9F-722925628C6B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2915816" y="4803998"/>
            <a:ext cx="2133600" cy="273844"/>
          </a:xfrm>
          <a:prstGeom prst="rect">
            <a:avLst/>
          </a:prstGeom>
        </p:spPr>
        <p:txBody>
          <a:bodyPr/>
          <a:lstStyle/>
          <a:p>
            <a:fld id="{916F26BD-DE47-4663-A93D-9EEAA43341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 userDrawn="1"/>
        </p:nvSpPr>
        <p:spPr>
          <a:xfrm>
            <a:off x="0" y="195486"/>
            <a:ext cx="107504" cy="4663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 descr="图片包含 物体&#10;&#10;描述已自动生成"/>
          <p:cNvPicPr>
            <a:picLocks noChangeAspect="1"/>
          </p:cNvPicPr>
          <p:nvPr userDrawn="1"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60" y="195182"/>
            <a:ext cx="2446270" cy="4663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image" Target="../media/image15.png"/><Relationship Id="rId3" Type="http://schemas.openxmlformats.org/officeDocument/2006/relationships/tags" Target="../tags/tag82.xml"/><Relationship Id="rId2" Type="http://schemas.openxmlformats.org/officeDocument/2006/relationships/image" Target="../media/image14.png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tags" Target="../tags/tag8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learnblockchain.cn/article/3433" TargetMode="External"/><Relationship Id="rId3" Type="http://schemas.openxmlformats.org/officeDocument/2006/relationships/hyperlink" Target="https://mp.weixin.qq.com/s?__biz=MzU5MzMxNTk2Nw==&amp;mid=2247486055&amp;idx=1&amp;sn=a0bd7d530ceeb74a3cbb5fa10466bd9d&amp;chksm=fe131b77c964926173afd7459f4a7d6512ebe0cfb58e9a90b731ac8d6d8df9cc139260d95a72&amp;scene=21#wechat_redirect" TargetMode="External"/><Relationship Id="rId2" Type="http://schemas.openxmlformats.org/officeDocument/2006/relationships/image" Target="../media/image29.png"/><Relationship Id="rId1" Type="http://schemas.openxmlformats.org/officeDocument/2006/relationships/tags" Target="../tags/tag8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88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tags" Target="../tags/tag91.xml"/><Relationship Id="rId3" Type="http://schemas.openxmlformats.org/officeDocument/2006/relationships/image" Target="../media/image31.png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../media/image15.png"/><Relationship Id="rId3" Type="http://schemas.openxmlformats.org/officeDocument/2006/relationships/tags" Target="../tags/tag93.xml"/><Relationship Id="rId2" Type="http://schemas.openxmlformats.org/officeDocument/2006/relationships/image" Target="../media/image14.png"/><Relationship Id="rId1" Type="http://schemas.openxmlformats.org/officeDocument/2006/relationships/tags" Target="../tags/tag9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9.xml"/><Relationship Id="rId5" Type="http://schemas.openxmlformats.org/officeDocument/2006/relationships/image" Target="../media/image34.png"/><Relationship Id="rId4" Type="http://schemas.openxmlformats.org/officeDocument/2006/relationships/tags" Target="../tags/tag98.xml"/><Relationship Id="rId3" Type="http://schemas.openxmlformats.org/officeDocument/2006/relationships/image" Target="../media/image33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image" Target="../media/image35.pn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6" Type="http://schemas.openxmlformats.org/officeDocument/2006/relationships/tags" Target="../tags/tag106.xml"/><Relationship Id="rId5" Type="http://schemas.openxmlformats.org/officeDocument/2006/relationships/image" Target="../media/image38.png"/><Relationship Id="rId4" Type="http://schemas.openxmlformats.org/officeDocument/2006/relationships/tags" Target="../tags/tag105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tags" Target="../tags/tag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8.xml"/><Relationship Id="rId7" Type="http://schemas.openxmlformats.org/officeDocument/2006/relationships/image" Target="../media/image11.png"/><Relationship Id="rId6" Type="http://schemas.openxmlformats.org/officeDocument/2006/relationships/tags" Target="../tags/tag27.xml"/><Relationship Id="rId5" Type="http://schemas.openxmlformats.org/officeDocument/2006/relationships/image" Target="../media/image10.png"/><Relationship Id="rId4" Type="http://schemas.openxmlformats.org/officeDocument/2006/relationships/tags" Target="../tags/tag26.xml"/><Relationship Id="rId3" Type="http://schemas.openxmlformats.org/officeDocument/2006/relationships/image" Target="../media/image9.png"/><Relationship Id="rId2" Type="http://schemas.openxmlformats.org/officeDocument/2006/relationships/tags" Target="../tags/tag25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2" Type="http://schemas.openxmlformats.org/officeDocument/2006/relationships/notesSlide" Target="../notesSlides/notesSlide8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78.xml"/><Relationship Id="rId5" Type="http://schemas.openxmlformats.org/officeDocument/2006/relationships/tags" Target="../tags/tag33.xml"/><Relationship Id="rId49" Type="http://schemas.openxmlformats.org/officeDocument/2006/relationships/tags" Target="../tags/tag77.xml"/><Relationship Id="rId48" Type="http://schemas.openxmlformats.org/officeDocument/2006/relationships/tags" Target="../tags/tag76.xml"/><Relationship Id="rId47" Type="http://schemas.openxmlformats.org/officeDocument/2006/relationships/tags" Target="../tags/tag75.xml"/><Relationship Id="rId46" Type="http://schemas.openxmlformats.org/officeDocument/2006/relationships/tags" Target="../tags/tag74.xml"/><Relationship Id="rId45" Type="http://schemas.openxmlformats.org/officeDocument/2006/relationships/tags" Target="../tags/tag73.xml"/><Relationship Id="rId44" Type="http://schemas.openxmlformats.org/officeDocument/2006/relationships/tags" Target="../tags/tag72.xml"/><Relationship Id="rId43" Type="http://schemas.openxmlformats.org/officeDocument/2006/relationships/tags" Target="../tags/tag71.xml"/><Relationship Id="rId42" Type="http://schemas.openxmlformats.org/officeDocument/2006/relationships/tags" Target="../tags/tag70.xml"/><Relationship Id="rId41" Type="http://schemas.openxmlformats.org/officeDocument/2006/relationships/tags" Target="../tags/tag69.xml"/><Relationship Id="rId40" Type="http://schemas.openxmlformats.org/officeDocument/2006/relationships/tags" Target="../tags/tag68.xml"/><Relationship Id="rId4" Type="http://schemas.openxmlformats.org/officeDocument/2006/relationships/tags" Target="../tags/tag32.xml"/><Relationship Id="rId39" Type="http://schemas.openxmlformats.org/officeDocument/2006/relationships/tags" Target="../tags/tag67.xml"/><Relationship Id="rId38" Type="http://schemas.openxmlformats.org/officeDocument/2006/relationships/tags" Target="../tags/tag66.xml"/><Relationship Id="rId37" Type="http://schemas.openxmlformats.org/officeDocument/2006/relationships/tags" Target="../tags/tag65.xml"/><Relationship Id="rId36" Type="http://schemas.openxmlformats.org/officeDocument/2006/relationships/tags" Target="../tags/tag64.xml"/><Relationship Id="rId35" Type="http://schemas.openxmlformats.org/officeDocument/2006/relationships/tags" Target="../tags/tag63.xml"/><Relationship Id="rId34" Type="http://schemas.openxmlformats.org/officeDocument/2006/relationships/tags" Target="../tags/tag62.xml"/><Relationship Id="rId33" Type="http://schemas.openxmlformats.org/officeDocument/2006/relationships/tags" Target="../tags/tag61.xml"/><Relationship Id="rId32" Type="http://schemas.openxmlformats.org/officeDocument/2006/relationships/tags" Target="../tags/tag60.xml"/><Relationship Id="rId31" Type="http://schemas.openxmlformats.org/officeDocument/2006/relationships/tags" Target="../tags/tag59.xml"/><Relationship Id="rId30" Type="http://schemas.openxmlformats.org/officeDocument/2006/relationships/tags" Target="../tags/tag58.xml"/><Relationship Id="rId3" Type="http://schemas.openxmlformats.org/officeDocument/2006/relationships/tags" Target="../tags/tag31.xml"/><Relationship Id="rId29" Type="http://schemas.openxmlformats.org/officeDocument/2006/relationships/tags" Target="../tags/tag57.xml"/><Relationship Id="rId28" Type="http://schemas.openxmlformats.org/officeDocument/2006/relationships/tags" Target="../tags/tag56.xml"/><Relationship Id="rId27" Type="http://schemas.openxmlformats.org/officeDocument/2006/relationships/tags" Target="../tags/tag55.xml"/><Relationship Id="rId26" Type="http://schemas.openxmlformats.org/officeDocument/2006/relationships/tags" Target="../tags/tag54.xml"/><Relationship Id="rId25" Type="http://schemas.openxmlformats.org/officeDocument/2006/relationships/tags" Target="../tags/tag53.xml"/><Relationship Id="rId24" Type="http://schemas.openxmlformats.org/officeDocument/2006/relationships/tags" Target="../tags/tag52.xml"/><Relationship Id="rId23" Type="http://schemas.openxmlformats.org/officeDocument/2006/relationships/tags" Target="../tags/tag51.xml"/><Relationship Id="rId22" Type="http://schemas.openxmlformats.org/officeDocument/2006/relationships/tags" Target="../tags/tag50.xml"/><Relationship Id="rId21" Type="http://schemas.openxmlformats.org/officeDocument/2006/relationships/tags" Target="../tags/tag49.xml"/><Relationship Id="rId20" Type="http://schemas.openxmlformats.org/officeDocument/2006/relationships/tags" Target="../tags/tag48.xml"/><Relationship Id="rId2" Type="http://schemas.openxmlformats.org/officeDocument/2006/relationships/tags" Target="../tags/tag30.xml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13.png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 txBox="1"/>
          <p:nvPr/>
        </p:nvSpPr>
        <p:spPr>
          <a:xfrm>
            <a:off x="2406188" y="467578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CCAE67-CA47-4824-86DE-BA31F9CF9142}" type="datetime1">
              <a:rPr lang="zh-CN" altLang="en-US" smtClean="0"/>
            </a:fld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4204077" y="4025333"/>
            <a:ext cx="3887594" cy="72009"/>
            <a:chOff x="539552" y="195486"/>
            <a:chExt cx="1482080" cy="72008"/>
          </a:xfrm>
        </p:grpSpPr>
        <p:sp>
          <p:nvSpPr>
            <p:cNvPr id="38" name="矩形 37"/>
            <p:cNvSpPr/>
            <p:nvPr/>
          </p:nvSpPr>
          <p:spPr>
            <a:xfrm>
              <a:off x="539552" y="195486"/>
              <a:ext cx="720080" cy="7200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301552" y="195486"/>
              <a:ext cx="720080" cy="7200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132068" y="409734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E74C2E"/>
                </a:solidFill>
                <a:latin typeface="Impact" panose="020B0806030902050204" pitchFamily="34" charset="0"/>
              </a:rPr>
              <a:t>DESIGNER:</a:t>
            </a:r>
            <a:endParaRPr lang="zh-CN" altLang="en-US" sz="1050" dirty="0">
              <a:solidFill>
                <a:srgbClr val="E74C2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06254" y="4227032"/>
            <a:ext cx="175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QIAOBANGZHUSHEJI</a:t>
            </a:r>
            <a:endParaRPr lang="zh-CN" altLang="en-US" sz="1600" b="1" dirty="0">
              <a:solidFill>
                <a:srgbClr val="E74C2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016451" y="4025031"/>
            <a:ext cx="1119868" cy="466662"/>
            <a:chOff x="3163712" y="2643758"/>
            <a:chExt cx="1119868" cy="466662"/>
          </a:xfrm>
        </p:grpSpPr>
        <p:sp>
          <p:nvSpPr>
            <p:cNvPr id="43" name="矩形 42"/>
            <p:cNvSpPr/>
            <p:nvPr/>
          </p:nvSpPr>
          <p:spPr>
            <a:xfrm>
              <a:off x="3163712" y="2644061"/>
              <a:ext cx="827585" cy="4663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987046" y="2643758"/>
              <a:ext cx="296534" cy="46635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5868144" y="4138461"/>
            <a:ext cx="422091" cy="422091"/>
            <a:chOff x="2492224" y="1959430"/>
            <a:chExt cx="2148114" cy="2148114"/>
          </a:xfrm>
        </p:grpSpPr>
        <p:sp>
          <p:nvSpPr>
            <p:cNvPr id="46" name="椭圆 45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056" y="2549554"/>
              <a:ext cx="1162402" cy="1190723"/>
            </a:xfrm>
            <a:prstGeom prst="rect">
              <a:avLst/>
            </a:prstGeom>
          </p:spPr>
        </p:pic>
      </p:grp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6878646" y="4138461"/>
            <a:ext cx="422091" cy="422091"/>
            <a:chOff x="6564085" y="1959430"/>
            <a:chExt cx="2148114" cy="2148114"/>
          </a:xfrm>
        </p:grpSpPr>
        <p:sp>
          <p:nvSpPr>
            <p:cNvPr id="49" name="椭圆 48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51" name="Freeform 5"/>
              <p:cNvSpPr/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6"/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7"/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8"/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6374590" y="4138461"/>
            <a:ext cx="422091" cy="422091"/>
            <a:chOff x="4528154" y="1959430"/>
            <a:chExt cx="2148114" cy="2148114"/>
          </a:xfrm>
        </p:grpSpPr>
        <p:sp>
          <p:nvSpPr>
            <p:cNvPr id="57" name="椭圆 56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38E0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8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59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0067" r="340" b="6778"/>
          <a:stretch>
            <a:fillRect/>
          </a:stretch>
        </p:blipFill>
        <p:spPr>
          <a:xfrm>
            <a:off x="539115" y="339090"/>
            <a:ext cx="7992745" cy="2376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99160" y="2800350"/>
            <a:ext cx="6972300" cy="904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1685" y="178498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United Kingdom：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99"/>
                            </p:stCondLst>
                            <p:childTnLst>
                              <p:par>
                                <p:cTn id="2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3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3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3215" y="26733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zk-SNARK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215" y="6356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将计算转化为电路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11505" y="987425"/>
            <a:ext cx="7185025" cy="949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先，为了将待证明的计算式进行统一处理，需要将其转化为若干个门电路的组合形式。例如，证明者A希望向验证者B证明其知道使得计算式(A1×A2)×(A1+A3)=18成立的A1、A2、A3值，而不泄露A1、A2、A3的具体值。根据zk-SNARK协议，首先需要将计算式</a:t>
            </a:r>
            <a:r>
              <a:rPr lang="zh-CN" alt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(A1×A2)×(A1+A3)=18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转化成如下图：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3395" y="1924050"/>
            <a:ext cx="4544060" cy="18554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1640" y="3796030"/>
            <a:ext cx="3478530" cy="1150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20110" y="4660265"/>
            <a:ext cx="1186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（输出值）</a:t>
            </a:r>
            <a:endParaRPr lang="zh-CN" altLang="en-US" sz="1400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060065" y="4227830"/>
            <a:ext cx="1186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（中间变量</a:t>
            </a:r>
            <a:r>
              <a:rPr lang="en-US" altLang="zh-CN" sz="1400"/>
              <a:t>1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187065" y="4443730"/>
            <a:ext cx="1186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（中间变量</a:t>
            </a:r>
            <a:r>
              <a:rPr lang="en-US" altLang="zh-CN" sz="1400"/>
              <a:t>2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2326005" y="4671060"/>
            <a:ext cx="730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×</a:t>
            </a:r>
            <a:endParaRPr lang="zh-CN" altLang="en-US" sz="1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059815"/>
            <a:ext cx="8155940" cy="178244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23215" y="2679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zkTree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5605" y="3364230"/>
            <a:ext cx="389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验证者证明根证明的完整性和确定性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3215" y="267970"/>
            <a:ext cx="123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复现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7360" y="843915"/>
            <a:ext cx="3775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在项目目录中启动 Hardhat 节点</a:t>
            </a:r>
            <a:endParaRPr lang="zh-CN" altLang="en-US"/>
          </a:p>
        </p:txBody>
      </p:sp>
      <p:pic>
        <p:nvPicPr>
          <p:cNvPr id="5" name="图片 4" descr="88c95f6698bebc397414c018b745f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203960"/>
            <a:ext cx="3694430" cy="2005330"/>
          </a:xfrm>
          <a:prstGeom prst="rect">
            <a:avLst/>
          </a:prstGeom>
        </p:spPr>
      </p:pic>
      <p:pic>
        <p:nvPicPr>
          <p:cNvPr id="6" name="图片 5" descr="8375f305b2a4617b0b88032067c80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2499995"/>
            <a:ext cx="3678555" cy="2470785"/>
          </a:xfrm>
          <a:prstGeom prst="rect">
            <a:avLst/>
          </a:prstGeom>
        </p:spPr>
      </p:pic>
      <p:pic>
        <p:nvPicPr>
          <p:cNvPr id="7" name="图片 6" descr="9391a230d173d24e574efc18937b8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35" y="699770"/>
            <a:ext cx="3844925" cy="4103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9750" y="843915"/>
            <a:ext cx="4848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在另一个终端中，通过以下方式部署智能合约</a:t>
            </a:r>
            <a:endParaRPr lang="zh-CN" altLang="en-US"/>
          </a:p>
        </p:txBody>
      </p:sp>
      <p:pic>
        <p:nvPicPr>
          <p:cNvPr id="4" name="图片 3" descr="d38772fedbb54854d46637505315c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275715"/>
            <a:ext cx="8068945" cy="1929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79c46029168f89687b2e53136206ed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628015"/>
            <a:ext cx="3814445" cy="2809240"/>
          </a:xfrm>
          <a:prstGeom prst="rect">
            <a:avLst/>
          </a:prstGeom>
        </p:spPr>
      </p:pic>
      <p:pic>
        <p:nvPicPr>
          <p:cNvPr id="4" name="图片 3" descr="9782660f9692bb72470fb347750ff4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85" y="2355850"/>
            <a:ext cx="3750945" cy="2769870"/>
          </a:xfrm>
          <a:prstGeom prst="rect">
            <a:avLst/>
          </a:prstGeom>
        </p:spPr>
      </p:pic>
      <p:pic>
        <p:nvPicPr>
          <p:cNvPr id="5" name="图片 4" descr="c136b459a4181dafbfca3bea5196a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565" y="771525"/>
            <a:ext cx="4829810" cy="1095375"/>
          </a:xfrm>
          <a:prstGeom prst="rect">
            <a:avLst/>
          </a:prstGeom>
        </p:spPr>
      </p:pic>
      <p:pic>
        <p:nvPicPr>
          <p:cNvPr id="6" name="图片 5" descr="9cb458aab748c13b00d200fe0f49e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55" y="1924050"/>
            <a:ext cx="3797300" cy="2726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77696e773d6d02c8725c7d4b26c6de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339725"/>
            <a:ext cx="3981450" cy="3103880"/>
          </a:xfrm>
          <a:prstGeom prst="rect">
            <a:avLst/>
          </a:prstGeom>
        </p:spPr>
      </p:pic>
      <p:pic>
        <p:nvPicPr>
          <p:cNvPr id="4" name="图片 3" descr="6b286fb5707fb412f7aa9c448a8501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35" y="771525"/>
            <a:ext cx="2345690" cy="3954780"/>
          </a:xfrm>
          <a:prstGeom prst="rect">
            <a:avLst/>
          </a:prstGeom>
        </p:spPr>
      </p:pic>
      <p:pic>
        <p:nvPicPr>
          <p:cNvPr id="5" name="图片 4" descr="3f8d28dc399c76803b50e733f9d8b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3003550"/>
            <a:ext cx="5933440" cy="157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pic>
        <p:nvPicPr>
          <p:cNvPr id="6" name="运行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1460" y="699135"/>
            <a:ext cx="8212455" cy="415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9250" y="915670"/>
            <a:ext cx="5928360" cy="1736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7405" y="2859405"/>
            <a:ext cx="7132955" cy="953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zk-SNARK是一种通用的零知识证明协议，可以用于证明各种计算任务的正确性。</a:t>
            </a:r>
            <a:endParaRPr lang="zh-CN" altLang="en-US" sz="1600"/>
          </a:p>
          <a:p>
            <a:r>
              <a:rPr lang="zh-CN" altLang="en-US" sz="1600">
                <a:hlinkClick r:id="rId3" tooltip="" action="ppaction://hlinkfile"/>
              </a:rPr>
              <a:t>Groth16</a:t>
            </a:r>
            <a:r>
              <a:rPr lang="zh-CN" altLang="en-US" sz="1600"/>
              <a:t>是一种特定的zk-SNARK构建，它专门用于保护计算电路的隐私。</a:t>
            </a:r>
            <a:endParaRPr lang="zh-CN" altLang="en-US" sz="1600"/>
          </a:p>
          <a:p>
            <a:r>
              <a:rPr lang="zh-CN" altLang="en-US" sz="1600">
                <a:hlinkClick r:id="rId4" tooltip="" action="ppaction://hlinkfile"/>
              </a:rPr>
              <a:t>Plonk2</a:t>
            </a:r>
            <a:r>
              <a:rPr lang="zh-CN" altLang="en-US" sz="1600"/>
              <a:t>是一种新型的zk-SNARK构建，主要用于保护计算电路的隐私。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827405" y="3651885"/>
            <a:ext cx="7171055" cy="1246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/>
              <a:t>         </a:t>
            </a:r>
            <a:r>
              <a:rPr lang="zh-CN" altLang="en-US" sz="1600"/>
              <a:t>在以太坊虚拟机（EVM）中，验证Plonky2证明的成本很高。Plonky2验证器中特别昂贵的两个步骤是PLONK自定义门约束的评估和FRI协议的验证。这两个步骤都需要进行大量的计算，例如在Goldilocks字段[34]上的算术运算和哈希操作。为了减少这个成本，我们建议一种将zkTree根Plonky2证明递归地转化为Groth16证明的方法，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5695" y="123825"/>
            <a:ext cx="5164455" cy="4986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51460" y="2673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典型算法分析</a:t>
            </a:r>
            <a:r>
              <a:rPr lang="en-US" altLang="zh-CN"/>
              <a:t>----zk-SNARK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215" y="771525"/>
            <a:ext cx="3913505" cy="923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3215" y="1707515"/>
            <a:ext cx="3913505" cy="51498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2981960" y="2052320"/>
            <a:ext cx="1805940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777740" y="1583690"/>
            <a:ext cx="3048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通过将证明问题转化为一个满足性问题的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一阶约束系统（R1CS），并使用一对证明和验证密钥来生成和验证证明。</a:t>
            </a:r>
            <a:endParaRPr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260" y="3450590"/>
            <a:ext cx="7142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zk-SNARK</a:t>
            </a:r>
            <a:r>
              <a:rPr lang="zh-CN" altLang="en-US" sz="1400">
                <a:sym typeface="+mn-ea"/>
              </a:rPr>
              <a:t>：</a:t>
            </a:r>
            <a:r>
              <a:rPr lang="zh-CN" altLang="en-US" sz="1400"/>
              <a:t>通过将</a:t>
            </a:r>
            <a:r>
              <a:rPr lang="zh-CN" altLang="en-US" sz="1400">
                <a:solidFill>
                  <a:srgbClr val="FF0000"/>
                </a:solidFill>
              </a:rPr>
              <a:t>任意的计算过程转化为若干门电路的形式</a:t>
            </a:r>
            <a:r>
              <a:rPr lang="zh-CN" altLang="en-US" sz="1400"/>
              <a:t>，并利用多项式的一系列数学性质将</a:t>
            </a:r>
            <a:r>
              <a:rPr lang="zh-CN" altLang="en-US" sz="1400">
                <a:solidFill>
                  <a:srgbClr val="FF0000"/>
                </a:solidFill>
              </a:rPr>
              <a:t>门电路转化为多项式</a:t>
            </a:r>
            <a:r>
              <a:rPr lang="zh-CN" altLang="en-US" sz="1400"/>
              <a:t>，进而生成非交互式的证明。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315" y="1059180"/>
            <a:ext cx="8896350" cy="1666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460" y="2673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Introduction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1460" y="2931795"/>
            <a:ext cx="8627745" cy="1206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>
                <a:sym typeface="+mn-ea"/>
              </a:rPr>
              <a:t>主要贡献是引入了zkTree结构，并原型化了zkTree递归证明，以增强证明者的性能并降低验证成本。通过将证明生成分布在不同的机器上，并通过zkTree递归地组合证明，证明者可以实现几乎无限的计算能力和快速的证明速度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3215" y="26733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zk-SNARK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215" y="6356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将计算转化为电路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611505" y="987425"/>
            <a:ext cx="6953885" cy="949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先，为了将待证明的计算式进行统一处理，需要将其转化为若干个门电路的组合形式。例如，证明者A希望向验证者B证明其知道使得计算式(A1×A2)×(A1+A3)=18成立的A1、A2、A3值，而不泄露A1、A2、A3的具体值。根据zk-SNARK协议，首先需要将计算式</a:t>
            </a:r>
            <a:r>
              <a:rPr lang="zh-CN" alt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(A1×A2)×(A1+A3)=18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转化成如下图：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3395" y="1924050"/>
            <a:ext cx="4544060" cy="18554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1640" y="3796030"/>
            <a:ext cx="3478530" cy="1150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20110" y="4660265"/>
            <a:ext cx="1186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（输出值）</a:t>
            </a:r>
            <a:endParaRPr lang="zh-CN" altLang="en-US" sz="1400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060065" y="4227830"/>
            <a:ext cx="1186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（中间变量</a:t>
            </a:r>
            <a:r>
              <a:rPr lang="en-US" altLang="zh-CN" sz="1400"/>
              <a:t>1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3187065" y="4443730"/>
            <a:ext cx="1186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（中间变量</a:t>
            </a:r>
            <a:r>
              <a:rPr lang="en-US" altLang="zh-CN" sz="1400"/>
              <a:t>2</a:t>
            </a:r>
            <a:r>
              <a:rPr lang="zh-CN" altLang="en-US" sz="1400"/>
              <a:t>）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2326005" y="4671060"/>
            <a:ext cx="730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×</a:t>
            </a:r>
            <a:endParaRPr lang="zh-CN" altLang="en-US" sz="1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23215" y="26733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zk-SNARK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215" y="635635"/>
            <a:ext cx="21672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将电路转化为R1CS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1505" y="915670"/>
            <a:ext cx="7259955" cy="780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19885" y="1707515"/>
            <a:ext cx="5826125" cy="341122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6228080" y="1275715"/>
            <a:ext cx="1728470" cy="6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 flipV="1">
            <a:off x="611505" y="1491615"/>
            <a:ext cx="1728470" cy="6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2920" y="2211705"/>
            <a:ext cx="1155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l(1),r(1),o(1)</a:t>
            </a:r>
            <a:endParaRPr lang="en-US" altLang="zh-CN" sz="1400"/>
          </a:p>
        </p:txBody>
      </p:sp>
      <p:sp>
        <p:nvSpPr>
          <p:cNvPr id="10" name="文本框 9"/>
          <p:cNvSpPr txBox="1"/>
          <p:nvPr/>
        </p:nvSpPr>
        <p:spPr>
          <a:xfrm>
            <a:off x="502920" y="3363595"/>
            <a:ext cx="11550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l(2),r(2),o(2)</a:t>
            </a:r>
            <a:endParaRPr lang="en-US" altLang="zh-CN" sz="14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2920" y="4366895"/>
            <a:ext cx="11918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l(3),r(3),o(3)</a:t>
            </a:r>
            <a:endParaRPr lang="en-US" altLang="zh-CN" sz="1400"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364740" y="2931795"/>
            <a:ext cx="551180" cy="4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951230" y="1275080"/>
            <a:ext cx="3260725" cy="22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23215" y="26733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zk-SNARK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995" y="699135"/>
            <a:ext cx="9772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QAP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215" y="1275080"/>
            <a:ext cx="8587740" cy="240093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410845" y="1491615"/>
            <a:ext cx="3009265" cy="292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7708265" y="3435350"/>
            <a:ext cx="1112520" cy="133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87985" y="3651885"/>
            <a:ext cx="1951990" cy="45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820670" y="2571750"/>
            <a:ext cx="196723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4"/>
            </p:custDataLst>
          </p:nvPr>
        </p:nvCxnSpPr>
        <p:spPr>
          <a:xfrm>
            <a:off x="1043940" y="2145665"/>
            <a:ext cx="5112385" cy="7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5"/>
            </p:custDataLst>
          </p:nvPr>
        </p:nvCxnSpPr>
        <p:spPr>
          <a:xfrm flipV="1">
            <a:off x="467995" y="3219450"/>
            <a:ext cx="4775200" cy="7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23215" y="26733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zk-SNARK</a:t>
            </a:r>
            <a:endParaRPr lang="en-US" altLang="zh-CN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3215" y="3177540"/>
            <a:ext cx="4452620" cy="974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在本文的应用中，有一个多项式</a:t>
            </a:r>
            <a:r>
              <a:rPr lang="en-US" altLang="zh-CN" sz="1400"/>
              <a:t>P</a:t>
            </a:r>
            <a:r>
              <a:rPr lang="zh-CN" altLang="en-US" sz="1400"/>
              <a:t>(x)，一个多项式</a:t>
            </a:r>
            <a:r>
              <a:rPr lang="en-US" altLang="zh-CN" sz="1400"/>
              <a:t>T</a:t>
            </a:r>
            <a:r>
              <a:rPr lang="zh-CN" altLang="en-US" sz="1400"/>
              <a:t>(x) </a:t>
            </a:r>
            <a:r>
              <a:rPr lang="zh-CN" altLang="en-US" sz="1400"/>
              <a:t>× </a:t>
            </a:r>
            <a:r>
              <a:rPr lang="en-US" altLang="zh-CN" sz="1400"/>
              <a:t>H</a:t>
            </a:r>
            <a:r>
              <a:rPr lang="zh-CN" altLang="en-US" sz="1400"/>
              <a:t>(x)，如果它们不相等，它们只会在最多d 个点上相交，也就是在d个点上的解相同。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</p:txBody>
      </p:sp>
      <p:pic>
        <p:nvPicPr>
          <p:cNvPr id="17" name="图片 16" descr="c60ba60a5fa1adb419d9726c2a86645"/>
          <p:cNvPicPr>
            <a:picLocks noChangeAspect="1"/>
          </p:cNvPicPr>
          <p:nvPr/>
        </p:nvPicPr>
        <p:blipFill>
          <a:blip r:embed="rId2"/>
          <a:srcRect t="8407" r="-790" b="12815"/>
          <a:stretch>
            <a:fillRect/>
          </a:stretch>
        </p:blipFill>
        <p:spPr>
          <a:xfrm>
            <a:off x="4895215" y="699135"/>
            <a:ext cx="3888105" cy="4051935"/>
          </a:xfrm>
          <a:prstGeom prst="rect">
            <a:avLst/>
          </a:prstGeom>
        </p:spPr>
      </p:pic>
      <p:pic>
        <p:nvPicPr>
          <p:cNvPr id="4" name="图片 3" descr="6de183e1ec0fdf6df6060219d2cb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555625"/>
            <a:ext cx="2442210" cy="2326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07540" y="1131570"/>
            <a:ext cx="800100" cy="285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87675" y="1623060"/>
            <a:ext cx="390525" cy="19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9070" y="2673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Zero-Knowledge Proof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7360" y="635635"/>
            <a:ext cx="790130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1400"/>
              <a:t>零知识证明过程有两个参与方，一方叫</a:t>
            </a:r>
            <a:r>
              <a:rPr lang="zh-CN" altLang="en-US" sz="1400">
                <a:solidFill>
                  <a:srgbClr val="FF0000"/>
                </a:solidFill>
              </a:rPr>
              <a:t>证明者（</a:t>
            </a:r>
            <a:r>
              <a:rPr lang="en-US" altLang="zh-CN" sz="1400">
                <a:solidFill>
                  <a:srgbClr val="FF0000"/>
                </a:solidFill>
              </a:rPr>
              <a:t>P</a:t>
            </a:r>
            <a:r>
              <a:rPr lang="zh-CN" altLang="en-US" sz="1400">
                <a:solidFill>
                  <a:srgbClr val="FF0000"/>
                </a:solidFill>
              </a:rPr>
              <a:t>）</a:t>
            </a:r>
            <a:r>
              <a:rPr lang="zh-CN" altLang="en-US" sz="1400"/>
              <a:t>，一方叫</a:t>
            </a:r>
            <a:r>
              <a:rPr lang="zh-CN" altLang="en-US" sz="1400">
                <a:solidFill>
                  <a:srgbClr val="FF0000"/>
                </a:solidFill>
              </a:rPr>
              <a:t>验证者（</a:t>
            </a:r>
            <a:r>
              <a:rPr lang="en-US" altLang="zh-CN" sz="1400">
                <a:solidFill>
                  <a:srgbClr val="FF0000"/>
                </a:solidFill>
              </a:rPr>
              <a:t>V</a:t>
            </a:r>
            <a:r>
              <a:rPr lang="zh-CN" altLang="en-US" sz="1400">
                <a:solidFill>
                  <a:srgbClr val="FF0000"/>
                </a:solidFill>
              </a:rPr>
              <a:t>）</a:t>
            </a:r>
            <a:r>
              <a:rPr lang="zh-CN" altLang="en-US" sz="1400"/>
              <a:t>。证明者掌握着</a:t>
            </a:r>
            <a:r>
              <a:rPr lang="zh-CN" altLang="en-US" sz="1400">
                <a:solidFill>
                  <a:srgbClr val="FF0000"/>
                </a:solidFill>
              </a:rPr>
              <a:t>某个秘密（</a:t>
            </a:r>
            <a:r>
              <a:rPr lang="en-US" altLang="zh-CN" sz="1400">
                <a:solidFill>
                  <a:srgbClr val="FF0000"/>
                </a:solidFill>
              </a:rPr>
              <a:t>W</a:t>
            </a:r>
            <a:r>
              <a:rPr lang="zh-CN" altLang="en-US" sz="1400">
                <a:solidFill>
                  <a:srgbClr val="FF0000"/>
                </a:solidFill>
              </a:rPr>
              <a:t>）</a:t>
            </a:r>
            <a:r>
              <a:rPr lang="zh-CN" altLang="en-US" sz="1400"/>
              <a:t>，他想让验证者相信他掌握着秘密，但是又不想泄漏这个秘密给验证者。双方按照一个协议，首先由证明者通过证明算法得出</a:t>
            </a:r>
            <a:r>
              <a:rPr lang="zh-CN" altLang="en-US" sz="1400">
                <a:solidFill>
                  <a:srgbClr val="FF0000"/>
                </a:solidFill>
              </a:rPr>
              <a:t>零知识证明（</a:t>
            </a:r>
            <a:r>
              <a:rPr lang="en-US" altLang="zh-CN" sz="1400">
                <a:solidFill>
                  <a:srgbClr val="FF0000"/>
                </a:solidFill>
              </a:rPr>
              <a:t>Π</a:t>
            </a:r>
            <a:r>
              <a:rPr lang="zh-CN" altLang="en-US" sz="1400">
                <a:solidFill>
                  <a:srgbClr val="FF0000"/>
                </a:solidFill>
              </a:rPr>
              <a:t>）</a:t>
            </a:r>
            <a:r>
              <a:rPr lang="zh-CN" altLang="en-US" sz="1400"/>
              <a:t>，这个零知识证明中不含有秘密的关键信息，最终验证者通过将零知识证明（</a:t>
            </a:r>
            <a:r>
              <a:rPr lang="en-US" altLang="zh-CN" sz="1400"/>
              <a:t>Π</a:t>
            </a:r>
            <a:r>
              <a:rPr lang="zh-CN" altLang="en-US" sz="1400"/>
              <a:t>）带入到验证</a:t>
            </a:r>
            <a:r>
              <a:rPr lang="zh-CN" altLang="en-US" sz="1400"/>
              <a:t>算法中得出一个明确的结论，证明者</a:t>
            </a:r>
            <a:r>
              <a:rPr lang="zh-CN" altLang="en-US" sz="1400"/>
              <a:t>掌握或不掌握这个秘密。</a:t>
            </a:r>
            <a:endParaRPr lang="zh-CN" altLang="en-US" sz="1400"/>
          </a:p>
        </p:txBody>
      </p:sp>
      <p:sp>
        <p:nvSpPr>
          <p:cNvPr id="9" name="文本框 8"/>
          <p:cNvSpPr txBox="1"/>
          <p:nvPr/>
        </p:nvSpPr>
        <p:spPr>
          <a:xfrm>
            <a:off x="539115" y="1779270"/>
            <a:ext cx="76060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一种零知识证明的方法需要具备如下三个性质：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完备性（Completeness）</a:t>
            </a:r>
            <a:r>
              <a:rPr lang="zh-CN" altLang="en-US" sz="1400">
                <a:sym typeface="+mn-ea"/>
              </a:rPr>
              <a:t>：若一个证明方确实掌握了某论断的答案，则他肯定能找到方法向验证方证明他手中掌握的数据的正确性，即真的假不了。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可靠性（Soundness）</a:t>
            </a:r>
            <a:r>
              <a:rPr lang="zh-CN" altLang="en-US" sz="1400">
                <a:sym typeface="+mn-ea"/>
              </a:rPr>
              <a:t>：若一证明方根本不掌握某论断的答案，则他无法（或只能以极低概率）说服验证方他手中所谓答案的准确性，即假的真不了。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零知识性（Zero-knowledgeness）</a:t>
            </a:r>
            <a:r>
              <a:rPr lang="zh-CN" altLang="en-US" sz="1400">
                <a:sym typeface="+mn-ea"/>
              </a:rPr>
              <a:t>：验证方除了知道证明的结果外，对其他信息一无所知。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539115" y="3162935"/>
            <a:ext cx="3048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零知识证明的分类：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交互式零知识证明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400"/>
              <a:t>非交互式零知识证明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539115" y="3890645"/>
            <a:ext cx="8066405" cy="91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1400"/>
              <a:t>与交互式零知识证明相比，非交互式零知识证明可以在一次交互中完成证明，而不需要多次交互。在区块链中上链下链会有一定的延迟，所有在区块链中使用非交互式零知识证明更加高效，减少了计算和通信成本。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1460" y="2673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Zero-Knowledge Proofs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283" b="2105"/>
          <a:stretch>
            <a:fillRect/>
          </a:stretch>
        </p:blipFill>
        <p:spPr>
          <a:xfrm>
            <a:off x="395605" y="852805"/>
            <a:ext cx="8503920" cy="18307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5581650" y="1348105"/>
            <a:ext cx="1078230" cy="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47595" y="1778635"/>
            <a:ext cx="1216025" cy="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7092315" y="1779905"/>
            <a:ext cx="1656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13" idx="0"/>
          </p:cNvCxnSpPr>
          <p:nvPr>
            <p:custDataLst>
              <p:tags r:id="rId4"/>
            </p:custDataLst>
          </p:nvPr>
        </p:nvCxnSpPr>
        <p:spPr>
          <a:xfrm flipH="1">
            <a:off x="5904230" y="1347470"/>
            <a:ext cx="107950" cy="1579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92090" y="2927350"/>
            <a:ext cx="122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公共输入</a:t>
            </a:r>
            <a:r>
              <a:rPr lang="en-US" altLang="zh-CN"/>
              <a:t>x</a:t>
            </a:r>
            <a:endParaRPr lang="en-US" altLang="zh-CN"/>
          </a:p>
        </p:txBody>
      </p:sp>
      <p:cxnSp>
        <p:nvCxnSpPr>
          <p:cNvPr id="14" name="直接箭头连接符 13"/>
          <p:cNvCxnSpPr/>
          <p:nvPr>
            <p:custDataLst>
              <p:tags r:id="rId5"/>
            </p:custDataLst>
          </p:nvPr>
        </p:nvCxnSpPr>
        <p:spPr>
          <a:xfrm>
            <a:off x="8388350" y="1348105"/>
            <a:ext cx="0" cy="1511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812405" y="2860040"/>
            <a:ext cx="131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私密输入</a:t>
            </a:r>
            <a:r>
              <a:rPr lang="en-US" altLang="zh-CN"/>
              <a:t>w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95605" y="3435985"/>
            <a:ext cx="8503920" cy="1026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当计算复杂度|C|&gt;| V|，证明工作可以转移到链下，链上验证者只需要验证一个简短的证明。本文的重点是减少P的运行时间，并保持V的复杂性和成本在一个较低的水平。</a:t>
            </a:r>
            <a:endParaRPr lang="zh-CN" altLang="en-US"/>
          </a:p>
        </p:txBody>
      </p:sp>
      <p:cxnSp>
        <p:nvCxnSpPr>
          <p:cNvPr id="17" name="直接连接符 16"/>
          <p:cNvCxnSpPr/>
          <p:nvPr>
            <p:custDataLst>
              <p:tags r:id="rId6"/>
            </p:custDataLst>
          </p:nvPr>
        </p:nvCxnSpPr>
        <p:spPr>
          <a:xfrm flipV="1">
            <a:off x="7670165" y="1350010"/>
            <a:ext cx="1078230" cy="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7"/>
            </p:custDataLst>
          </p:nvPr>
        </p:nvCxnSpPr>
        <p:spPr>
          <a:xfrm flipV="1">
            <a:off x="6012180" y="2068195"/>
            <a:ext cx="1080135" cy="1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8"/>
            </p:custDataLst>
          </p:nvPr>
        </p:nvCxnSpPr>
        <p:spPr>
          <a:xfrm flipH="1">
            <a:off x="6443980" y="2067560"/>
            <a:ext cx="215900" cy="1438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3850" y="267335"/>
            <a:ext cx="3504565" cy="393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Recursive ZKP（递归零知识证明）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d40ded28f0f44ecfdb3fd328bcc00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915670"/>
            <a:ext cx="5763260" cy="31515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03985" y="3291840"/>
            <a:ext cx="751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X1 </a:t>
            </a:r>
            <a:r>
              <a:rPr lang="en-US" altLang="zh-CN"/>
              <a:t>Π1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564255" y="3291840"/>
            <a:ext cx="814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X3 </a:t>
            </a:r>
            <a:r>
              <a:rPr lang="en-US" altLang="zh-CN"/>
              <a:t>Π3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2555875" y="3291840"/>
            <a:ext cx="736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X2 </a:t>
            </a:r>
            <a:r>
              <a:rPr lang="en-US" altLang="zh-CN"/>
              <a:t>Π2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6228080" y="3291840"/>
            <a:ext cx="814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X5 </a:t>
            </a:r>
            <a:r>
              <a:rPr lang="en-US" altLang="zh-CN"/>
              <a:t>Π5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4860290" y="3291840"/>
            <a:ext cx="793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X4 </a:t>
            </a:r>
            <a:r>
              <a:rPr lang="en-US" altLang="zh-CN"/>
              <a:t>Π4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4067810" y="1203325"/>
            <a:ext cx="586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 </a:t>
            </a:r>
            <a:r>
              <a:rPr lang="en-US" altLang="zh-CN"/>
              <a:t>Π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2555875" y="230695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 </a:t>
            </a:r>
            <a:r>
              <a:rPr lang="en-US" altLang="zh-CN"/>
              <a:t>hi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5436235" y="2306955"/>
            <a:ext cx="64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 </a:t>
            </a:r>
            <a:r>
              <a:rPr lang="en-US" altLang="zh-CN"/>
              <a:t>hi</a:t>
            </a:r>
            <a:endParaRPr lang="en-US" altLang="zh-CN"/>
          </a:p>
        </p:txBody>
      </p:sp>
      <p:sp>
        <p:nvSpPr>
          <p:cNvPr id="26" name="椭圆 25"/>
          <p:cNvSpPr/>
          <p:nvPr/>
        </p:nvSpPr>
        <p:spPr>
          <a:xfrm>
            <a:off x="2771775" y="1143635"/>
            <a:ext cx="592455" cy="57086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>
          <a:xfrm>
            <a:off x="1403985" y="1131570"/>
            <a:ext cx="592455" cy="57086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8"/>
            </p:custDataLst>
          </p:nvPr>
        </p:nvSpPr>
        <p:spPr>
          <a:xfrm>
            <a:off x="6440170" y="1131570"/>
            <a:ext cx="592455" cy="57086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9"/>
            </p:custDataLst>
          </p:nvPr>
        </p:nvSpPr>
        <p:spPr>
          <a:xfrm>
            <a:off x="5175885" y="1131570"/>
            <a:ext cx="592455" cy="57086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>
            <a:stCxn id="26" idx="2"/>
            <a:endCxn id="27" idx="6"/>
          </p:cNvCxnSpPr>
          <p:nvPr/>
        </p:nvCxnSpPr>
        <p:spPr>
          <a:xfrm flipH="1" flipV="1">
            <a:off x="1996440" y="1417320"/>
            <a:ext cx="775335" cy="12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10"/>
            </p:custDataLst>
          </p:nvPr>
        </p:nvCxnSpPr>
        <p:spPr>
          <a:xfrm flipH="1" flipV="1">
            <a:off x="3275965" y="1405255"/>
            <a:ext cx="775335" cy="12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11"/>
            </p:custDataLst>
          </p:nvPr>
        </p:nvCxnSpPr>
        <p:spPr>
          <a:xfrm flipH="1" flipV="1">
            <a:off x="4584065" y="1405255"/>
            <a:ext cx="636270" cy="146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8" idx="2"/>
          </p:cNvCxnSpPr>
          <p:nvPr>
            <p:custDataLst>
              <p:tags r:id="rId12"/>
            </p:custDataLst>
          </p:nvPr>
        </p:nvCxnSpPr>
        <p:spPr>
          <a:xfrm flipH="1" flipV="1">
            <a:off x="5768340" y="1393190"/>
            <a:ext cx="671830" cy="241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79705" y="4011930"/>
            <a:ext cx="88125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zh-CN" altLang="en-US" sz="1400">
                <a:sym typeface="+mn-ea"/>
              </a:rPr>
              <a:t>zkTree是一个树形数据结构，其中每个节点代表一个zk证明，每个父节点递归地验证其子节点的zk证明。</a:t>
            </a:r>
            <a:endParaRPr lang="zh-CN" altLang="en-US" sz="1400">
              <a:sym typeface="+mn-ea"/>
            </a:endParaRPr>
          </a:p>
          <a:p>
            <a:pPr indent="457200"/>
            <a:r>
              <a:rPr lang="zh-CN" altLang="en-US" sz="1400">
                <a:sym typeface="+mn-ea"/>
              </a:rPr>
              <a:t>与单独验证证明相比，使用zkTree在单个证明中证明多个证明可以显著分布链上验证成本。当zkTree的根节点在链上验证时，所有包含的证明也在链上验证。</a:t>
            </a:r>
            <a:endParaRPr lang="en-US" altLang="zh-CN" sz="1400"/>
          </a:p>
          <a:p>
            <a:endParaRPr lang="zh-CN" altLang="en-US" sz="1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3215" y="267335"/>
            <a:ext cx="3447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Recursive ZKP（递归零知识证明）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771525"/>
            <a:ext cx="8450580" cy="228536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>
            <a:off x="1907540" y="1491615"/>
            <a:ext cx="208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 flipH="1">
            <a:off x="1835150" y="1924050"/>
            <a:ext cx="27368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 flipH="1">
            <a:off x="2699385" y="2428240"/>
            <a:ext cx="2880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95605" y="267970"/>
            <a:ext cx="180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zkTree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8175" y="915670"/>
            <a:ext cx="1341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r>
              <a:rPr lang="zh-CN" altLang="en-US"/>
              <a:t>证明：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83260" y="2220595"/>
            <a:ext cx="1097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叶</a:t>
            </a:r>
            <a:r>
              <a:rPr lang="zh-CN" altLang="en-US"/>
              <a:t>子证明：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39750" y="3740785"/>
            <a:ext cx="132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结点证明：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24050" y="811530"/>
            <a:ext cx="6009005" cy="572770"/>
          </a:xfrm>
          <a:prstGeom prst="rect">
            <a:avLst/>
          </a:prstGeom>
        </p:spPr>
      </p:pic>
      <p:cxnSp>
        <p:nvCxnSpPr>
          <p:cNvPr id="15" name="直接箭头连接符 14"/>
          <p:cNvCxnSpPr>
            <a:endCxn id="16" idx="0"/>
          </p:cNvCxnSpPr>
          <p:nvPr/>
        </p:nvCxnSpPr>
        <p:spPr>
          <a:xfrm flipH="1">
            <a:off x="6960235" y="1349375"/>
            <a:ext cx="745490" cy="210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228080" y="1559560"/>
            <a:ext cx="14643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验证</a:t>
            </a:r>
            <a:r>
              <a:rPr lang="zh-CN" altLang="en-US" sz="1600"/>
              <a:t>者数据</a:t>
            </a:r>
            <a:endParaRPr lang="zh-CN" altLang="en-US" sz="160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41170" y="2103120"/>
            <a:ext cx="6423025" cy="942975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14" idx="0"/>
          </p:cNvCxnSpPr>
          <p:nvPr/>
        </p:nvCxnSpPr>
        <p:spPr>
          <a:xfrm flipH="1" flipV="1">
            <a:off x="4356100" y="483870"/>
            <a:ext cx="572770" cy="327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547495" y="123825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由于不考虑私有输入</a:t>
            </a:r>
            <a:r>
              <a:rPr lang="en-US" altLang="zh-CN" sz="1600"/>
              <a:t>w</a:t>
            </a:r>
            <a:r>
              <a:rPr lang="zh-CN" altLang="en-US" sz="1600"/>
              <a:t>，应为</a:t>
            </a:r>
            <a:r>
              <a:rPr lang="en-US" altLang="zh-CN" sz="1600"/>
              <a:t>	</a:t>
            </a:r>
            <a:r>
              <a:rPr lang="zh-CN" altLang="en-US" sz="1600"/>
              <a:t>：</a:t>
            </a:r>
            <a:endParaRPr lang="zh-CN" altLang="en-US" sz="1600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91640" y="3291840"/>
            <a:ext cx="6359525" cy="14687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572000" y="174625"/>
            <a:ext cx="1428750" cy="28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23215" y="2679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zkTree</a:t>
            </a: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356995" y="94678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1932940" y="1811020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780415" y="1811020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6" idx="4"/>
            <a:endCxn id="8" idx="0"/>
          </p:cNvCxnSpPr>
          <p:nvPr/>
        </p:nvCxnSpPr>
        <p:spPr>
          <a:xfrm flipH="1">
            <a:off x="1032510" y="1379220"/>
            <a:ext cx="576580" cy="431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6" idx="4"/>
            <a:endCxn id="7" idx="1"/>
          </p:cNvCxnSpPr>
          <p:nvPr>
            <p:custDataLst>
              <p:tags r:id="rId4"/>
            </p:custDataLst>
          </p:nvPr>
        </p:nvCxnSpPr>
        <p:spPr>
          <a:xfrm>
            <a:off x="1609090" y="1379220"/>
            <a:ext cx="397510" cy="49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4612640" y="96456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>
          <a:xfrm>
            <a:off x="5188585" y="1828800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>
          <a:xfrm>
            <a:off x="4036060" y="1828800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11" idx="4"/>
            <a:endCxn id="13" idx="0"/>
          </p:cNvCxnSpPr>
          <p:nvPr>
            <p:custDataLst>
              <p:tags r:id="rId8"/>
            </p:custDataLst>
          </p:nvPr>
        </p:nvCxnSpPr>
        <p:spPr>
          <a:xfrm flipH="1">
            <a:off x="4288155" y="1397000"/>
            <a:ext cx="576580" cy="431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1" idx="4"/>
            <a:endCxn id="12" idx="1"/>
          </p:cNvCxnSpPr>
          <p:nvPr>
            <p:custDataLst>
              <p:tags r:id="rId9"/>
            </p:custDataLst>
          </p:nvPr>
        </p:nvCxnSpPr>
        <p:spPr>
          <a:xfrm>
            <a:off x="4864735" y="1397000"/>
            <a:ext cx="397510" cy="49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>
            <a:off x="7545705" y="875030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11"/>
            </p:custDataLst>
          </p:nvPr>
        </p:nvSpPr>
        <p:spPr>
          <a:xfrm>
            <a:off x="8121650" y="173926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12"/>
            </p:custDataLst>
          </p:nvPr>
        </p:nvSpPr>
        <p:spPr>
          <a:xfrm>
            <a:off x="6969125" y="173926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21" idx="4"/>
            <a:endCxn id="23" idx="0"/>
          </p:cNvCxnSpPr>
          <p:nvPr>
            <p:custDataLst>
              <p:tags r:id="rId13"/>
            </p:custDataLst>
          </p:nvPr>
        </p:nvCxnSpPr>
        <p:spPr>
          <a:xfrm flipH="1">
            <a:off x="7221220" y="1307465"/>
            <a:ext cx="576580" cy="431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1" idx="4"/>
            <a:endCxn id="22" idx="1"/>
          </p:cNvCxnSpPr>
          <p:nvPr>
            <p:custDataLst>
              <p:tags r:id="rId14"/>
            </p:custDataLst>
          </p:nvPr>
        </p:nvCxnSpPr>
        <p:spPr>
          <a:xfrm>
            <a:off x="7797800" y="1307465"/>
            <a:ext cx="397510" cy="49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115695" y="915670"/>
            <a:ext cx="137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结点证明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11505" y="1875155"/>
            <a:ext cx="110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叶</a:t>
            </a:r>
            <a:r>
              <a:rPr lang="zh-CN" altLang="en-US"/>
              <a:t>子证明</a:t>
            </a:r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15"/>
            </p:custDataLst>
          </p:nvPr>
        </p:nvSpPr>
        <p:spPr>
          <a:xfrm>
            <a:off x="1791335" y="1811020"/>
            <a:ext cx="1132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叶</a:t>
            </a:r>
            <a:r>
              <a:rPr lang="zh-CN" altLang="en-US"/>
              <a:t>子证明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16"/>
            </p:custDataLst>
          </p:nvPr>
        </p:nvSpPr>
        <p:spPr>
          <a:xfrm>
            <a:off x="4410710" y="989965"/>
            <a:ext cx="147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结点证明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7"/>
            </p:custDataLst>
          </p:nvPr>
        </p:nvSpPr>
        <p:spPr>
          <a:xfrm>
            <a:off x="3665220" y="1851660"/>
            <a:ext cx="1304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叶</a:t>
            </a:r>
            <a:r>
              <a:rPr lang="zh-CN" altLang="en-US"/>
              <a:t>子证明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7367270" y="898525"/>
            <a:ext cx="1496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结点证明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6765290" y="1779905"/>
            <a:ext cx="1430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结点证明</a:t>
            </a:r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7898130" y="1739265"/>
            <a:ext cx="135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结点证明</a:t>
            </a:r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21"/>
            </p:custDataLst>
          </p:nvPr>
        </p:nvSpPr>
        <p:spPr>
          <a:xfrm>
            <a:off x="4932045" y="1874520"/>
            <a:ext cx="1342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结点证明</a:t>
            </a:r>
            <a:endParaRPr lang="zh-CN" altLang="en-US"/>
          </a:p>
        </p:txBody>
      </p:sp>
      <p:cxnSp>
        <p:nvCxnSpPr>
          <p:cNvPr id="29" name="直接连接符 28"/>
          <p:cNvCxnSpPr/>
          <p:nvPr>
            <p:custDataLst>
              <p:tags r:id="rId22"/>
            </p:custDataLst>
          </p:nvPr>
        </p:nvCxnSpPr>
        <p:spPr>
          <a:xfrm flipH="1">
            <a:off x="323850" y="2243455"/>
            <a:ext cx="576580" cy="431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23"/>
            </p:custDataLst>
          </p:nvPr>
        </p:nvCxnSpPr>
        <p:spPr>
          <a:xfrm>
            <a:off x="1032510" y="2283460"/>
            <a:ext cx="154940" cy="4324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椭圆 30"/>
          <p:cNvSpPr/>
          <p:nvPr>
            <p:custDataLst>
              <p:tags r:id="rId24"/>
            </p:custDataLst>
          </p:nvPr>
        </p:nvSpPr>
        <p:spPr>
          <a:xfrm>
            <a:off x="107950" y="267525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>
            <p:custDataLst>
              <p:tags r:id="rId25"/>
            </p:custDataLst>
          </p:nvPr>
        </p:nvSpPr>
        <p:spPr>
          <a:xfrm>
            <a:off x="1732915" y="277050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-180340" y="2715895"/>
            <a:ext cx="1183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用户证明</a:t>
            </a:r>
            <a:endParaRPr lang="zh-CN" altLang="en-US" sz="1400"/>
          </a:p>
        </p:txBody>
      </p:sp>
      <p:sp>
        <p:nvSpPr>
          <p:cNvPr id="40" name="文本框 39"/>
          <p:cNvSpPr txBox="1"/>
          <p:nvPr>
            <p:custDataLst>
              <p:tags r:id="rId26"/>
            </p:custDataLst>
          </p:nvPr>
        </p:nvSpPr>
        <p:spPr>
          <a:xfrm>
            <a:off x="676910" y="2740025"/>
            <a:ext cx="1183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</a:t>
            </a:r>
            <a:r>
              <a:rPr lang="zh-CN" altLang="en-US" sz="1400"/>
              <a:t>证明</a:t>
            </a:r>
            <a:endParaRPr lang="zh-CN" altLang="en-US" sz="1400"/>
          </a:p>
        </p:txBody>
      </p:sp>
      <p:cxnSp>
        <p:nvCxnSpPr>
          <p:cNvPr id="41" name="直接连接符 40"/>
          <p:cNvCxnSpPr>
            <a:endCxn id="43" idx="0"/>
          </p:cNvCxnSpPr>
          <p:nvPr>
            <p:custDataLst>
              <p:tags r:id="rId27"/>
            </p:custDataLst>
          </p:nvPr>
        </p:nvCxnSpPr>
        <p:spPr>
          <a:xfrm flipH="1">
            <a:off x="3671570" y="2299970"/>
            <a:ext cx="612140" cy="4959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28"/>
            </p:custDataLst>
          </p:nvPr>
        </p:nvCxnSpPr>
        <p:spPr>
          <a:xfrm>
            <a:off x="4299585" y="2292985"/>
            <a:ext cx="128270" cy="494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椭圆 42"/>
          <p:cNvSpPr/>
          <p:nvPr>
            <p:custDataLst>
              <p:tags r:id="rId29"/>
            </p:custDataLst>
          </p:nvPr>
        </p:nvSpPr>
        <p:spPr>
          <a:xfrm>
            <a:off x="3419475" y="279590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椭圆 43"/>
          <p:cNvSpPr/>
          <p:nvPr>
            <p:custDataLst>
              <p:tags r:id="rId30"/>
            </p:custDataLst>
          </p:nvPr>
        </p:nvSpPr>
        <p:spPr>
          <a:xfrm>
            <a:off x="4193540" y="279590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>
            <p:custDataLst>
              <p:tags r:id="rId31"/>
            </p:custDataLst>
          </p:nvPr>
        </p:nvSpPr>
        <p:spPr>
          <a:xfrm>
            <a:off x="4036060" y="2860040"/>
            <a:ext cx="934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</a:t>
            </a:r>
            <a:r>
              <a:rPr lang="zh-CN" altLang="en-US" sz="1400"/>
              <a:t>证明</a:t>
            </a:r>
            <a:endParaRPr lang="zh-CN" altLang="en-US" sz="1400"/>
          </a:p>
        </p:txBody>
      </p:sp>
      <p:sp>
        <p:nvSpPr>
          <p:cNvPr id="46" name="文本框 45"/>
          <p:cNvSpPr txBox="1"/>
          <p:nvPr>
            <p:custDataLst>
              <p:tags r:id="rId32"/>
            </p:custDataLst>
          </p:nvPr>
        </p:nvSpPr>
        <p:spPr>
          <a:xfrm>
            <a:off x="3131185" y="2827655"/>
            <a:ext cx="1183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</a:t>
            </a:r>
            <a:r>
              <a:rPr lang="zh-CN" altLang="en-US" sz="1400"/>
              <a:t>证明</a:t>
            </a:r>
            <a:endParaRPr lang="zh-CN" altLang="en-US" sz="1400"/>
          </a:p>
        </p:txBody>
      </p:sp>
      <p:cxnSp>
        <p:nvCxnSpPr>
          <p:cNvPr id="47" name="直接连接符 46"/>
          <p:cNvCxnSpPr/>
          <p:nvPr>
            <p:custDataLst>
              <p:tags r:id="rId33"/>
            </p:custDataLst>
          </p:nvPr>
        </p:nvCxnSpPr>
        <p:spPr>
          <a:xfrm flipH="1">
            <a:off x="1979930" y="2275205"/>
            <a:ext cx="215900" cy="512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34"/>
            </p:custDataLst>
          </p:nvPr>
        </p:nvCxnSpPr>
        <p:spPr>
          <a:xfrm>
            <a:off x="2308225" y="2236470"/>
            <a:ext cx="397510" cy="495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9" name="椭圆 48"/>
          <p:cNvSpPr/>
          <p:nvPr>
            <p:custDataLst>
              <p:tags r:id="rId35"/>
            </p:custDataLst>
          </p:nvPr>
        </p:nvSpPr>
        <p:spPr>
          <a:xfrm>
            <a:off x="900430" y="271589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>
            <p:custDataLst>
              <p:tags r:id="rId36"/>
            </p:custDataLst>
          </p:nvPr>
        </p:nvSpPr>
        <p:spPr>
          <a:xfrm>
            <a:off x="2524760" y="271589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>
            <p:custDataLst>
              <p:tags r:id="rId37"/>
            </p:custDataLst>
          </p:nvPr>
        </p:nvSpPr>
        <p:spPr>
          <a:xfrm>
            <a:off x="2339340" y="2770505"/>
            <a:ext cx="1183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</a:t>
            </a:r>
            <a:r>
              <a:rPr lang="zh-CN" altLang="en-US" sz="1400"/>
              <a:t>证明</a:t>
            </a:r>
            <a:endParaRPr lang="zh-CN" altLang="en-US" sz="1400"/>
          </a:p>
        </p:txBody>
      </p:sp>
      <p:sp>
        <p:nvSpPr>
          <p:cNvPr id="52" name="文本框 51"/>
          <p:cNvSpPr txBox="1"/>
          <p:nvPr>
            <p:custDataLst>
              <p:tags r:id="rId38"/>
            </p:custDataLst>
          </p:nvPr>
        </p:nvSpPr>
        <p:spPr>
          <a:xfrm>
            <a:off x="1475740" y="2800985"/>
            <a:ext cx="1183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</a:t>
            </a:r>
            <a:r>
              <a:rPr lang="zh-CN" altLang="en-US" sz="1400"/>
              <a:t>证明</a:t>
            </a:r>
            <a:endParaRPr lang="zh-CN" altLang="en-US" sz="1400"/>
          </a:p>
        </p:txBody>
      </p:sp>
      <p:sp>
        <p:nvSpPr>
          <p:cNvPr id="53" name="椭圆 52"/>
          <p:cNvSpPr/>
          <p:nvPr>
            <p:custDataLst>
              <p:tags r:id="rId39"/>
            </p:custDataLst>
          </p:nvPr>
        </p:nvSpPr>
        <p:spPr>
          <a:xfrm>
            <a:off x="4963160" y="292290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椭圆 53"/>
          <p:cNvSpPr/>
          <p:nvPr>
            <p:custDataLst>
              <p:tags r:id="rId40"/>
            </p:custDataLst>
          </p:nvPr>
        </p:nvSpPr>
        <p:spPr>
          <a:xfrm>
            <a:off x="5507990" y="292290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>
            <p:custDataLst>
              <p:tags r:id="rId41"/>
            </p:custDataLst>
          </p:nvPr>
        </p:nvSpPr>
        <p:spPr>
          <a:xfrm>
            <a:off x="5466715" y="2931795"/>
            <a:ext cx="934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叶子证明</a:t>
            </a:r>
            <a:endParaRPr lang="zh-CN" altLang="en-US" sz="1400"/>
          </a:p>
        </p:txBody>
      </p:sp>
      <p:cxnSp>
        <p:nvCxnSpPr>
          <p:cNvPr id="56" name="直接连接符 55"/>
          <p:cNvCxnSpPr>
            <a:endCxn id="53" idx="0"/>
          </p:cNvCxnSpPr>
          <p:nvPr>
            <p:custDataLst>
              <p:tags r:id="rId42"/>
            </p:custDataLst>
          </p:nvPr>
        </p:nvCxnSpPr>
        <p:spPr>
          <a:xfrm flipH="1">
            <a:off x="5215255" y="2283460"/>
            <a:ext cx="220980" cy="639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43"/>
            </p:custDataLst>
          </p:nvPr>
        </p:nvCxnSpPr>
        <p:spPr>
          <a:xfrm>
            <a:off x="5507990" y="2283460"/>
            <a:ext cx="144145" cy="6483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>
            <p:custDataLst>
              <p:tags r:id="rId44"/>
            </p:custDataLst>
          </p:nvPr>
        </p:nvSpPr>
        <p:spPr>
          <a:xfrm>
            <a:off x="4758055" y="3003550"/>
            <a:ext cx="934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叶子证明</a:t>
            </a:r>
            <a:endParaRPr lang="zh-CN" altLang="en-US" sz="1400"/>
          </a:p>
        </p:txBody>
      </p:sp>
      <p:sp>
        <p:nvSpPr>
          <p:cNvPr id="59" name="椭圆 58"/>
          <p:cNvSpPr/>
          <p:nvPr>
            <p:custDataLst>
              <p:tags r:id="rId45"/>
            </p:custDataLst>
          </p:nvPr>
        </p:nvSpPr>
        <p:spPr>
          <a:xfrm>
            <a:off x="4643120" y="399478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>
            <p:custDataLst>
              <p:tags r:id="rId46"/>
            </p:custDataLst>
          </p:nvPr>
        </p:nvSpPr>
        <p:spPr>
          <a:xfrm>
            <a:off x="5187950" y="3994785"/>
            <a:ext cx="503555" cy="432435"/>
          </a:xfrm>
          <a:prstGeom prst="ellips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>
            <p:custDataLst>
              <p:tags r:id="rId47"/>
            </p:custDataLst>
          </p:nvPr>
        </p:nvSpPr>
        <p:spPr>
          <a:xfrm>
            <a:off x="5146675" y="4003675"/>
            <a:ext cx="934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用户证明</a:t>
            </a:r>
            <a:endParaRPr lang="zh-CN" altLang="en-US" sz="1400"/>
          </a:p>
        </p:txBody>
      </p:sp>
      <p:cxnSp>
        <p:nvCxnSpPr>
          <p:cNvPr id="62" name="直接连接符 61"/>
          <p:cNvCxnSpPr>
            <a:endCxn id="59" idx="0"/>
          </p:cNvCxnSpPr>
          <p:nvPr>
            <p:custDataLst>
              <p:tags r:id="rId48"/>
            </p:custDataLst>
          </p:nvPr>
        </p:nvCxnSpPr>
        <p:spPr>
          <a:xfrm flipH="1">
            <a:off x="4895215" y="3355340"/>
            <a:ext cx="220980" cy="639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49"/>
            </p:custDataLst>
          </p:nvPr>
        </p:nvCxnSpPr>
        <p:spPr>
          <a:xfrm>
            <a:off x="5187950" y="3355340"/>
            <a:ext cx="144145" cy="6483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50"/>
            </p:custDataLst>
          </p:nvPr>
        </p:nvSpPr>
        <p:spPr>
          <a:xfrm>
            <a:off x="4356100" y="4011930"/>
            <a:ext cx="934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用户证明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94E6-E64B-4A26-86FD-869FB43792D1}" type="datetime1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3350" y="267970"/>
            <a:ext cx="5316220" cy="468566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395605" y="26797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zkTree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48170" y="915670"/>
            <a:ext cx="1974215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为了验证用户证明是否包含在根证明中，只需验证其输入哈希和电路哈希的Merkle路径。例如，如图2所示，为了确认用户证明4被包括在根证明节点3中，必须提供电路哈希c4、c7、c9和输入哈希h4、h3、h5。CL和CN分别表示叶电路和节点电路的电路哈希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5795645" y="1419860"/>
            <a:ext cx="1224280" cy="647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ISPRING_SCORM_RATE_SLIDES" val="1"/>
  <p:tag name="ISPRING_SCORM_RATE_QUIZZES" val="0"/>
  <p:tag name="ISPRING_SCORM_PASSING_SCORE" val="100.0000000000"/>
  <p:tag name="GENSWF_OUTPUT_FILE_NAME" val="PowerPoint 演示文稿587"/>
  <p:tag name="ISPRING_RESOURCE_PATHS_HASH_2" val="5b37393fd5773ed29489cb3f16c84cbb9febe1d"/>
  <p:tag name="KSO_WPP_MARK_KEY" val="11be4dcf-3192-43f0-8480-5546273c4427"/>
  <p:tag name="COMMONDATA" val="eyJoZGlkIjoiOWQ1N2RlMGI4Yjk4NmRmMWE2YjIwZmZkNDUxNWQ1M2UifQ=="/>
  <p:tag name="commondata" val="eyJoZGlkIjoiM2M0YjE2ODZiNzY5NzYwMTA2ZmY5OWI3MWY3MmE5NDI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203*3009*526*52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2331</Words>
  <Application>WPS 演示</Application>
  <PresentationFormat>全屏显示(16:9)</PresentationFormat>
  <Paragraphs>234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Impact</vt:lpstr>
      <vt:lpstr>微软雅黑</vt:lpstr>
      <vt:lpstr>Wingdings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扬眉一笑</cp:lastModifiedBy>
  <cp:revision>172</cp:revision>
  <dcterms:created xsi:type="dcterms:W3CDTF">2015-03-22T11:03:00Z</dcterms:created>
  <dcterms:modified xsi:type="dcterms:W3CDTF">2024-01-04T12:45:05Z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C953AEA1780F4289A4CAA0D8CA3EEBCE_13</vt:lpwstr>
  </property>
  <property fmtid="{D5CDD505-2E9C-101B-9397-08002B2CF9AE}" pid="3" name="KSOProductBuildVer">
    <vt:lpwstr>2052-12.1.0.16120</vt:lpwstr>
  </property>
</Properties>
</file>